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73" r:id="rId7"/>
    <p:sldId id="261" r:id="rId8"/>
    <p:sldId id="262" r:id="rId9"/>
    <p:sldId id="263" r:id="rId10"/>
    <p:sldId id="264" r:id="rId11"/>
    <p:sldId id="265" r:id="rId12"/>
    <p:sldId id="266" r:id="rId13"/>
    <p:sldId id="267" r:id="rId14"/>
    <p:sldId id="269" r:id="rId15"/>
    <p:sldId id="268" r:id="rId16"/>
    <p:sldId id="270" r:id="rId17"/>
    <p:sldId id="271" r:id="rId18"/>
    <p:sldId id="274" r:id="rId19"/>
    <p:sldId id="27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37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C722E1-DC04-4BC7-BADF-9C43B16AD192}" type="datetimeFigureOut">
              <a:rPr lang="en-US" smtClean="0"/>
              <a:t>11/1/2011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722E1-DC04-4BC7-BADF-9C43B16AD192}" type="datetimeFigureOut">
              <a:rPr lang="en-US" smtClean="0"/>
              <a:t>11/1/2011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C722E1-DC04-4BC7-BADF-9C43B16AD192}" type="datetimeFigureOut">
              <a:rPr lang="en-US" smtClean="0"/>
              <a:t>11/1/2011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AC722E1-DC04-4BC7-BADF-9C43B16AD192}" type="datetimeFigureOut">
              <a:rPr lang="en-US" smtClean="0"/>
              <a:t>11/1/2011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4AC722E1-DC04-4BC7-BADF-9C43B16AD192}" type="datetimeFigureOut">
              <a:rPr lang="en-US" smtClean="0"/>
              <a:t>11/1/2011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AC722E1-DC04-4BC7-BADF-9C43B16AD192}" type="datetimeFigureOut">
              <a:rPr lang="en-US" smtClean="0"/>
              <a:t>11/1/2011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249315-5D7C-4720-91B0-14D216DF0928}"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AC722E1-DC04-4BC7-BADF-9C43B16AD192}" type="datetimeFigureOut">
              <a:rPr lang="en-US" smtClean="0"/>
              <a:t>11/1/2011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C722E1-DC04-4BC7-BADF-9C43B16AD192}" type="datetimeFigureOut">
              <a:rPr lang="en-US" smtClean="0"/>
              <a:t>11/1/2011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C722E1-DC04-4BC7-BADF-9C43B16AD192}" type="datetimeFigureOut">
              <a:rPr lang="en-US" smtClean="0"/>
              <a:t>11/1/2011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4AC722E1-DC04-4BC7-BADF-9C43B16AD192}" type="datetimeFigureOut">
              <a:rPr lang="en-US" smtClean="0"/>
              <a:t>11/1/2011</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FA249315-5D7C-4720-91B0-14D216DF092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C722E1-DC04-4BC7-BADF-9C43B16AD192}" type="datetimeFigureOut">
              <a:rPr lang="en-US" smtClean="0"/>
              <a:t>11/1/2011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249315-5D7C-4720-91B0-14D216DF092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4AC722E1-DC04-4BC7-BADF-9C43B16AD192}" type="datetimeFigureOut">
              <a:rPr lang="en-US" smtClean="0"/>
              <a:t>11/1/2011</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FA249315-5D7C-4720-91B0-14D216DF092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http://www.youtube.com/v/RKqyUyYcKWE?version=3&amp;feature=player_detailpage"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urf.solspot.com/content/surf-break-maps/adam-wright/surf-break-maps-rincon-point-santa-barbara-california" TargetMode="External"/><Relationship Id="rId3" Type="http://schemas.openxmlformats.org/officeDocument/2006/relationships/hyperlink" Target="http://travelingluck.com/North+America/United+States/California/_5387619_Rincon+Point.html#local_map" TargetMode="External"/><Relationship Id="rId7" Type="http://schemas.openxmlformats.org/officeDocument/2006/relationships/hyperlink" Target="http://surf.transworld.net/1000076917/features/go-there-santa-barbara-california/" TargetMode="External"/><Relationship Id="rId2" Type="http://schemas.openxmlformats.org/officeDocument/2006/relationships/hyperlink" Target="http://www.surfline.com/surfing-a-to-z/rincon-history_899/" TargetMode="External"/><Relationship Id="rId1" Type="http://schemas.openxmlformats.org/officeDocument/2006/relationships/slideLayout" Target="../slideLayouts/slideLayout2.xml"/><Relationship Id="rId6" Type="http://schemas.openxmlformats.org/officeDocument/2006/relationships/hyperlink" Target="http://www.santabarbaradaytrip.com/santa-barbara-surf.html" TargetMode="External"/><Relationship Id="rId5" Type="http://schemas.openxmlformats.org/officeDocument/2006/relationships/hyperlink" Target="http://gocalifornia.about.com/od/casantabarbara/p/beach_rincon.htm" TargetMode="External"/><Relationship Id="rId4" Type="http://schemas.openxmlformats.org/officeDocument/2006/relationships/hyperlink" Target="http://www.beachcalifornia.com/rincon-point-surfing.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http://www.youtube.com/v/GwVnq_t-Wc4?version=3&amp;feature=player_detailpage"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715000"/>
            <a:ext cx="6400800" cy="609600"/>
          </a:xfrm>
        </p:spPr>
        <p:txBody>
          <a:bodyPr>
            <a:noAutofit/>
          </a:bodyPr>
          <a:lstStyle/>
          <a:p>
            <a:r>
              <a:rPr lang="en-US" sz="4400" b="1" dirty="0" smtClean="0"/>
              <a:t>Queen of the Coast</a:t>
            </a:r>
            <a:endParaRPr lang="en-US" sz="4400" b="1" dirty="0"/>
          </a:p>
        </p:txBody>
      </p:sp>
      <p:sp>
        <p:nvSpPr>
          <p:cNvPr id="4" name="Rectangle 3"/>
          <p:cNvSpPr/>
          <p:nvPr/>
        </p:nvSpPr>
        <p:spPr>
          <a:xfrm>
            <a:off x="533399" y="62345"/>
            <a:ext cx="8077200" cy="120032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7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Rincon</a:t>
            </a:r>
            <a:endParaRPr lang="en-US" sz="7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026" name="Picture 2" descr="http://4.bp.blogspot.com/_LqfW2Ump_q4/TRrbQQ_kLRI/AAAAAAAAACk/6doUkk2T7C8/s1600/rincon1_19Coz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66" y="1143000"/>
            <a:ext cx="8919467" cy="4565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041402"/>
      </p:ext>
    </p:extLst>
  </p:cSld>
  <p:clrMapOvr>
    <a:masterClrMapping/>
  </p:clrMapOvr>
  <mc:AlternateContent xmlns:mc="http://schemas.openxmlformats.org/markup-compatibility/2006">
    <mc:Choice xmlns:p14="http://schemas.microsoft.com/office/powerpoint/2010/main" Requires="p14">
      <p:transition spd="slow" p14:dur="3500">
        <p14:reveal/>
        <p:sndAc>
          <p:stSnd>
            <p:snd r:embed="rId2" name="bomb.wav"/>
          </p:stSnd>
        </p:sndAc>
      </p:transition>
    </mc:Choice>
    <mc:Fallback>
      <p:transition spd="slow">
        <p:fade/>
        <p:sndAc>
          <p:stSnd>
            <p:snd r:embed="rId2" name="bomb.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Paddling out</a:t>
            </a:r>
            <a:endParaRPr lang="en-US" dirty="0"/>
          </a:p>
        </p:txBody>
      </p:sp>
      <p:sp>
        <p:nvSpPr>
          <p:cNvPr id="3" name="Content Placeholder 2"/>
          <p:cNvSpPr>
            <a:spLocks noGrp="1"/>
          </p:cNvSpPr>
          <p:nvPr>
            <p:ph idx="1"/>
          </p:nvPr>
        </p:nvSpPr>
        <p:spPr>
          <a:xfrm>
            <a:off x="822960" y="1100628"/>
            <a:ext cx="5730240" cy="3014172"/>
          </a:xfrm>
        </p:spPr>
        <p:txBody>
          <a:bodyPr/>
          <a:lstStyle/>
          <a:p>
            <a:pPr>
              <a:buFont typeface="Arial" pitchFamily="34" charset="0"/>
              <a:buChar char="•"/>
            </a:pPr>
            <a:r>
              <a:rPr lang="en-US" dirty="0" smtClean="0"/>
              <a:t>Four different ways to paddle out</a:t>
            </a:r>
          </a:p>
          <a:p>
            <a:pPr>
              <a:buFont typeface="Arial" pitchFamily="34" charset="0"/>
              <a:buChar char="•"/>
            </a:pPr>
            <a:r>
              <a:rPr lang="en-US" dirty="0" smtClean="0"/>
              <a:t>Walk over rocks at Cove into the lineup</a:t>
            </a:r>
          </a:p>
          <a:p>
            <a:pPr>
              <a:buFont typeface="Arial" pitchFamily="34" charset="0"/>
              <a:buChar char="•"/>
            </a:pPr>
            <a:r>
              <a:rPr lang="en-US" dirty="0" smtClean="0"/>
              <a:t>Walk up the point to the </a:t>
            </a:r>
            <a:r>
              <a:rPr lang="en-US" dirty="0" err="1" smtClean="0"/>
              <a:t>Rivermouth</a:t>
            </a:r>
            <a:r>
              <a:rPr lang="en-US" dirty="0" smtClean="0"/>
              <a:t> </a:t>
            </a:r>
            <a:r>
              <a:rPr lang="en-US" dirty="0" smtClean="0"/>
              <a:t>and paddle out across the sand bottom to the second point</a:t>
            </a:r>
          </a:p>
          <a:p>
            <a:pPr>
              <a:buFont typeface="Arial" pitchFamily="34" charset="0"/>
              <a:buChar char="•"/>
            </a:pPr>
            <a:r>
              <a:rPr lang="en-US" dirty="0" smtClean="0"/>
              <a:t>Walk all the way up to the Indicator around the top of the point and walk over the rock/reef section that sits at indicators </a:t>
            </a:r>
          </a:p>
          <a:p>
            <a:pPr marL="0" indent="0"/>
            <a:endParaRPr lang="en-US" dirty="0" smtClean="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048000"/>
            <a:ext cx="5942858" cy="383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56470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wave</a:t>
            </a:r>
            <a:endParaRPr lang="en-US" dirty="0"/>
          </a:p>
        </p:txBody>
      </p:sp>
      <p:sp>
        <p:nvSpPr>
          <p:cNvPr id="3" name="Content Placeholder 2"/>
          <p:cNvSpPr>
            <a:spLocks noGrp="1"/>
          </p:cNvSpPr>
          <p:nvPr>
            <p:ph idx="1"/>
          </p:nvPr>
        </p:nvSpPr>
        <p:spPr>
          <a:xfrm>
            <a:off x="228600" y="990600"/>
            <a:ext cx="8763000" cy="5257800"/>
          </a:xfrm>
        </p:spPr>
        <p:txBody>
          <a:bodyPr>
            <a:normAutofit/>
          </a:bodyPr>
          <a:lstStyle/>
          <a:p>
            <a:pPr marL="285750" indent="-285750">
              <a:buFont typeface="Arial" pitchFamily="34" charset="0"/>
              <a:buChar char="•"/>
            </a:pPr>
            <a:r>
              <a:rPr lang="en-US" dirty="0" smtClean="0"/>
              <a:t>Solid Southwest/west groundswells set up perfect lining walls across the point</a:t>
            </a:r>
          </a:p>
          <a:p>
            <a:pPr marL="285750" indent="-285750">
              <a:buFont typeface="Arial" pitchFamily="34" charset="0"/>
              <a:buChar char="•"/>
            </a:pPr>
            <a:r>
              <a:rPr lang="en-US" dirty="0"/>
              <a:t> Most of the year Rincon is </a:t>
            </a:r>
            <a:r>
              <a:rPr lang="en-US" dirty="0" smtClean="0"/>
              <a:t>dominated </a:t>
            </a:r>
            <a:r>
              <a:rPr lang="en-US" dirty="0"/>
              <a:t>by a cobblestone bottom, but during the winter the far inside section </a:t>
            </a:r>
            <a:r>
              <a:rPr lang="en-US" dirty="0" smtClean="0"/>
              <a:t>of the cove fills </a:t>
            </a:r>
            <a:r>
              <a:rPr lang="en-US" dirty="0"/>
              <a:t>in with sand and offers unforgettable barrels</a:t>
            </a:r>
            <a:r>
              <a:rPr lang="en-US" dirty="0" smtClean="0"/>
              <a:t>.</a:t>
            </a:r>
          </a:p>
          <a:p>
            <a:pPr marL="285750" indent="-285750">
              <a:buFont typeface="Arial" pitchFamily="34" charset="0"/>
              <a:buChar char="•"/>
            </a:pPr>
            <a:r>
              <a:rPr lang="en-US" dirty="0" smtClean="0"/>
              <a:t>The wave first hits </a:t>
            </a:r>
            <a:r>
              <a:rPr lang="en-US" dirty="0"/>
              <a:t>t</a:t>
            </a:r>
            <a:r>
              <a:rPr lang="en-US" dirty="0" smtClean="0"/>
              <a:t>he </a:t>
            </a:r>
            <a:r>
              <a:rPr lang="en-US" dirty="0"/>
              <a:t>top of the point. The Indicator is the largest spot at Rincon &amp; probably the slowest as well, but still often provides a great ride. Its outside exposure makes it more susceptible to afternoon winds, so surf early. </a:t>
            </a:r>
            <a:endParaRPr lang="en-US" dirty="0" smtClean="0"/>
          </a:p>
          <a:p>
            <a:pPr marL="285750" indent="-285750">
              <a:buFont typeface="Arial" pitchFamily="34" charset="0"/>
              <a:buChar char="•"/>
            </a:pPr>
            <a:r>
              <a:rPr lang="en-US" sz="1700" dirty="0" smtClean="0"/>
              <a:t>After Indicators, the wave hits the </a:t>
            </a:r>
            <a:r>
              <a:rPr lang="en-US" sz="1700" dirty="0" err="1" smtClean="0"/>
              <a:t>Rivermouth</a:t>
            </a:r>
            <a:r>
              <a:rPr lang="en-US" sz="1700" dirty="0" smtClean="0"/>
              <a:t>. It’s an </a:t>
            </a:r>
            <a:r>
              <a:rPr lang="en-US" sz="1700" dirty="0"/>
              <a:t>extremely hollow section </a:t>
            </a:r>
            <a:r>
              <a:rPr lang="en-US" sz="1700" dirty="0" smtClean="0"/>
              <a:t>that flies across the beach. </a:t>
            </a:r>
            <a:r>
              <a:rPr lang="en-US" sz="1700" dirty="0"/>
              <a:t>Roughly half of the waves that </a:t>
            </a:r>
            <a:r>
              <a:rPr lang="en-US" sz="1700" dirty="0" smtClean="0"/>
              <a:t>race through </a:t>
            </a:r>
            <a:r>
              <a:rPr lang="en-US" sz="1700" dirty="0"/>
              <a:t>this area will outrace </a:t>
            </a:r>
            <a:r>
              <a:rPr lang="en-US" sz="1700" dirty="0" smtClean="0"/>
              <a:t>you. </a:t>
            </a:r>
            <a:r>
              <a:rPr lang="en-US" sz="1700" dirty="0"/>
              <a:t>The </a:t>
            </a:r>
            <a:r>
              <a:rPr lang="en-US" sz="1700" dirty="0" err="1" smtClean="0"/>
              <a:t>Rivermouth</a:t>
            </a:r>
            <a:r>
              <a:rPr lang="en-US" sz="1700" dirty="0" smtClean="0"/>
              <a:t> </a:t>
            </a:r>
            <a:r>
              <a:rPr lang="en-US" sz="1700" dirty="0"/>
              <a:t>is probably the least crowded option at Rincon only because most people prefer to sit in </a:t>
            </a:r>
            <a:r>
              <a:rPr lang="en-US" sz="1700" dirty="0" smtClean="0"/>
              <a:t>The Cove</a:t>
            </a:r>
          </a:p>
          <a:p>
            <a:pPr marL="285750" indent="-285750">
              <a:buFont typeface="Arial" pitchFamily="34" charset="0"/>
              <a:buChar char="•"/>
            </a:pPr>
            <a:r>
              <a:rPr lang="en-US" sz="1700" dirty="0" smtClean="0"/>
              <a:t>The Cove is the most flawless part of the point. The curved beach that runs along the cove into the straight beach of rocks that runs along the highway set up for a perfect wall of water that runs half of the points length. Super crowded and congested, the cove has produced some of the best young surfers on the west coast.</a:t>
            </a:r>
          </a:p>
          <a:p>
            <a:pPr marL="285750" indent="-285750">
              <a:buFont typeface="Arial" pitchFamily="34" charset="0"/>
              <a:buChar char="•"/>
            </a:pPr>
            <a:endParaRPr lang="en-US" dirty="0" smtClean="0"/>
          </a:p>
          <a:p>
            <a:pPr marL="285750" indent="-285750">
              <a:buFont typeface="Arial" pitchFamily="34" charset="0"/>
              <a:buChar char="•"/>
            </a:pPr>
            <a:endParaRPr lang="en-US" dirty="0"/>
          </a:p>
        </p:txBody>
      </p:sp>
    </p:spTree>
    <p:extLst>
      <p:ext uri="{BB962C8B-B14F-4D97-AF65-F5344CB8AC3E}">
        <p14:creationId xmlns:p14="http://schemas.microsoft.com/office/powerpoint/2010/main" val="3594622567"/>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Swell</a:t>
            </a:r>
            <a:endParaRPr lang="en-US" dirty="0"/>
          </a:p>
        </p:txBody>
      </p:sp>
      <p:sp>
        <p:nvSpPr>
          <p:cNvPr id="3" name="Content Placeholder 2"/>
          <p:cNvSpPr>
            <a:spLocks noGrp="1"/>
          </p:cNvSpPr>
          <p:nvPr>
            <p:ph idx="1"/>
          </p:nvPr>
        </p:nvSpPr>
        <p:spPr/>
        <p:txBody>
          <a:bodyPr>
            <a:normAutofit lnSpcReduction="10000"/>
          </a:bodyPr>
          <a:lstStyle/>
          <a:p>
            <a:pPr>
              <a:buFont typeface="Arial" pitchFamily="34" charset="0"/>
              <a:buChar char="•"/>
            </a:pPr>
            <a:r>
              <a:rPr lang="en-US" dirty="0" smtClean="0"/>
              <a:t>Best swell directions for Rincon are West, WSW, and WNW</a:t>
            </a:r>
          </a:p>
          <a:p>
            <a:pPr>
              <a:buFont typeface="Arial" pitchFamily="34" charset="0"/>
              <a:buChar char="•"/>
            </a:pPr>
            <a:r>
              <a:rPr lang="en-US" dirty="0" smtClean="0"/>
              <a:t>Period less than 15 seconds or else it closes out</a:t>
            </a:r>
          </a:p>
          <a:p>
            <a:pPr>
              <a:buFont typeface="Arial" pitchFamily="34" charset="0"/>
              <a:buChar char="•"/>
            </a:pPr>
            <a:r>
              <a:rPr lang="en-US" dirty="0" smtClean="0"/>
              <a:t>Breaks best on a mid tide</a:t>
            </a:r>
          </a:p>
          <a:p>
            <a:pPr>
              <a:buFont typeface="Arial" pitchFamily="34" charset="0"/>
              <a:buChar char="•"/>
            </a:pPr>
            <a:r>
              <a:rPr lang="en-US" dirty="0" smtClean="0"/>
              <a:t>Takes a northeast wind for peak conditions</a:t>
            </a:r>
          </a:p>
          <a:p>
            <a:pPr>
              <a:buFont typeface="Arial" pitchFamily="34" charset="0"/>
              <a:buChar char="•"/>
            </a:pPr>
            <a:r>
              <a:rPr lang="en-US" dirty="0" smtClean="0"/>
              <a:t>Some swells come from Southern Hemisphere storms that occur all the way down near New Zealand. These aren’t ideal for Rincon because of the south in the direction of the swell.</a:t>
            </a:r>
          </a:p>
          <a:p>
            <a:pPr>
              <a:buFont typeface="Arial" pitchFamily="34" charset="0"/>
              <a:buChar char="•"/>
            </a:pPr>
            <a:r>
              <a:rPr lang="en-US" dirty="0" smtClean="0"/>
              <a:t>Best surf comes from north and west swells from Alaska and from across the Pacific that light up the point and wrap all the way to the highway.</a:t>
            </a:r>
            <a:endParaRPr lang="en-US" dirty="0"/>
          </a:p>
          <a:p>
            <a:pPr>
              <a:buFont typeface="Arial" pitchFamily="34" charset="0"/>
              <a:buChar char="•"/>
            </a:pPr>
            <a:r>
              <a:rPr lang="en-US" dirty="0" smtClean="0"/>
              <a:t>Best season is fall and winter. Summer is usually flat except for the occasional south swell. </a:t>
            </a:r>
          </a:p>
          <a:p>
            <a:pPr>
              <a:buFont typeface="Arial" pitchFamily="34" charset="0"/>
              <a:buChar char="•"/>
            </a:pPr>
            <a:r>
              <a:rPr lang="en-US" dirty="0" smtClean="0"/>
              <a:t>Some south swells get blocked by the Channel Islands</a:t>
            </a:r>
          </a:p>
        </p:txBody>
      </p:sp>
    </p:spTree>
    <p:extLst>
      <p:ext uri="{BB962C8B-B14F-4D97-AF65-F5344CB8AC3E}">
        <p14:creationId xmlns:p14="http://schemas.microsoft.com/office/powerpoint/2010/main" val="1380492728"/>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Swell</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1" y="838200"/>
            <a:ext cx="4191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220" y="838200"/>
            <a:ext cx="4572380" cy="5832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89722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Swell</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14400"/>
            <a:ext cx="8613542"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190476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Bathymetry</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Rincon has a unique bathymetry</a:t>
            </a:r>
          </a:p>
          <a:p>
            <a:pPr>
              <a:buFont typeface="Arial" pitchFamily="34" charset="0"/>
              <a:buChar char="•"/>
            </a:pPr>
            <a:r>
              <a:rPr lang="en-US" dirty="0" smtClean="0"/>
              <a:t>Cobblestone bottom</a:t>
            </a:r>
          </a:p>
          <a:p>
            <a:pPr>
              <a:buFont typeface="Arial" pitchFamily="34" charset="0"/>
              <a:buChar char="•"/>
            </a:pPr>
            <a:r>
              <a:rPr lang="en-US" dirty="0" smtClean="0"/>
              <a:t>Keeps the break from drastically changing with shifting sands</a:t>
            </a:r>
          </a:p>
          <a:p>
            <a:pPr>
              <a:buFont typeface="Arial" pitchFamily="34" charset="0"/>
              <a:buChar char="•"/>
            </a:pPr>
            <a:r>
              <a:rPr lang="en-US" dirty="0" smtClean="0"/>
              <a:t>The top of the point has kelp patches and seaweed attached to seaweed that make for a hard and tangled paddle out</a:t>
            </a:r>
          </a:p>
          <a:p>
            <a:pPr>
              <a:buFont typeface="Arial" pitchFamily="34" charset="0"/>
              <a:buChar char="•"/>
            </a:pPr>
            <a:r>
              <a:rPr lang="en-US" dirty="0" smtClean="0"/>
              <a:t>The </a:t>
            </a:r>
            <a:r>
              <a:rPr lang="en-US" dirty="0" err="1" smtClean="0"/>
              <a:t>Rivermouth</a:t>
            </a:r>
            <a:r>
              <a:rPr lang="en-US" dirty="0" smtClean="0"/>
              <a:t> </a:t>
            </a:r>
            <a:r>
              <a:rPr lang="en-US" dirty="0" smtClean="0"/>
              <a:t>section of the break is a sandy bottom with less rocks.</a:t>
            </a:r>
          </a:p>
          <a:p>
            <a:pPr>
              <a:buFont typeface="Arial" pitchFamily="34" charset="0"/>
              <a:buChar char="•"/>
            </a:pPr>
            <a:r>
              <a:rPr lang="en-US" dirty="0" smtClean="0"/>
              <a:t>The Cove is strictly Cobblestone.</a:t>
            </a:r>
          </a:p>
          <a:p>
            <a:pPr>
              <a:buFont typeface="Arial" pitchFamily="34" charset="0"/>
              <a:buChar char="•"/>
            </a:pPr>
            <a:r>
              <a:rPr lang="en-US" dirty="0" smtClean="0"/>
              <a:t>Sand filters in and out of the cove to tweak and break every so often.</a:t>
            </a:r>
          </a:p>
          <a:p>
            <a:pPr>
              <a:buFont typeface="Arial" pitchFamily="34" charset="0"/>
              <a:buChar char="•"/>
            </a:pPr>
            <a:r>
              <a:rPr lang="en-US" dirty="0" smtClean="0"/>
              <a:t>Cobblestones keep the sand bars mostly in place to keep Rincon the long wave that it is.</a:t>
            </a:r>
          </a:p>
        </p:txBody>
      </p:sp>
    </p:spTree>
    <p:extLst>
      <p:ext uri="{BB962C8B-B14F-4D97-AF65-F5344CB8AC3E}">
        <p14:creationId xmlns:p14="http://schemas.microsoft.com/office/powerpoint/2010/main" val="3258937948"/>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Hazards</a:t>
            </a:r>
            <a:endParaRPr lang="en-US" dirty="0"/>
          </a:p>
        </p:txBody>
      </p:sp>
      <p:sp>
        <p:nvSpPr>
          <p:cNvPr id="3" name="Content Placeholder 2"/>
          <p:cNvSpPr>
            <a:spLocks noGrp="1"/>
          </p:cNvSpPr>
          <p:nvPr>
            <p:ph idx="1"/>
          </p:nvPr>
        </p:nvSpPr>
        <p:spPr>
          <a:xfrm>
            <a:off x="729298" y="914400"/>
            <a:ext cx="3139440" cy="5376372"/>
          </a:xfrm>
        </p:spPr>
        <p:txBody>
          <a:bodyPr/>
          <a:lstStyle/>
          <a:p>
            <a:pPr>
              <a:buFont typeface="Arial" pitchFamily="34" charset="0"/>
              <a:buChar char="•"/>
            </a:pPr>
            <a:r>
              <a:rPr lang="en-US" dirty="0" smtClean="0"/>
              <a:t>Rocks on the bottom will hurt if you hit them</a:t>
            </a:r>
          </a:p>
          <a:p>
            <a:pPr>
              <a:buFont typeface="Arial" pitchFamily="34" charset="0"/>
              <a:buChar char="•"/>
            </a:pPr>
            <a:r>
              <a:rPr lang="en-US" dirty="0" smtClean="0"/>
              <a:t>Driftwood</a:t>
            </a:r>
          </a:p>
          <a:p>
            <a:pPr>
              <a:buFont typeface="Arial" pitchFamily="34" charset="0"/>
              <a:buChar char="•"/>
            </a:pPr>
            <a:r>
              <a:rPr lang="en-US" dirty="0" smtClean="0"/>
              <a:t>Sharks, not a lot of them but it is California</a:t>
            </a:r>
          </a:p>
          <a:p>
            <a:pPr>
              <a:buFont typeface="Arial" pitchFamily="34" charset="0"/>
              <a:buChar char="•"/>
            </a:pPr>
            <a:r>
              <a:rPr lang="en-US" dirty="0" smtClean="0"/>
              <a:t>LOCALS</a:t>
            </a:r>
          </a:p>
          <a:p>
            <a:pPr>
              <a:buFont typeface="Arial" pitchFamily="34" charset="0"/>
              <a:buChar char="•"/>
            </a:pPr>
            <a:r>
              <a:rPr lang="en-US" dirty="0" smtClean="0"/>
              <a:t>Older guys who have been surfing Rincon for 30 years wont hesitate to burn you on every wave.</a:t>
            </a:r>
          </a:p>
          <a:p>
            <a:pPr>
              <a:buFont typeface="Arial" pitchFamily="34" charset="0"/>
              <a:buChar char="•"/>
            </a:pPr>
            <a:r>
              <a:rPr lang="en-US" dirty="0" smtClean="0"/>
              <a:t>After it rains, the </a:t>
            </a:r>
            <a:r>
              <a:rPr lang="en-US" dirty="0" err="1" smtClean="0"/>
              <a:t>Rivermouth</a:t>
            </a:r>
            <a:r>
              <a:rPr lang="en-US" dirty="0" smtClean="0"/>
              <a:t> </a:t>
            </a:r>
            <a:r>
              <a:rPr lang="en-US" dirty="0" smtClean="0"/>
              <a:t>gets really dirty.</a:t>
            </a:r>
            <a:endParaRPr lang="en-US"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9157" y="528978"/>
            <a:ext cx="4413843" cy="5948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64671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Rincon</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857" y="990600"/>
            <a:ext cx="4653143" cy="54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685800"/>
            <a:ext cx="3810000" cy="574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222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Dane Reynolds at Rincon</a:t>
            </a:r>
            <a:endParaRPr lang="en-US" dirty="0"/>
          </a:p>
        </p:txBody>
      </p:sp>
      <p:pic>
        <p:nvPicPr>
          <p:cNvPr id="4" name="RKqyUyYcKWE?version=3&amp;feature=player_detailpage"/>
          <p:cNvPicPr>
            <a:picLocks noRot="1" noChangeAspect="1"/>
          </p:cNvPicPr>
          <p:nvPr>
            <a:videoFile r:link="rId1"/>
          </p:nvPr>
        </p:nvPicPr>
        <p:blipFill>
          <a:blip r:embed="rId3"/>
          <a:stretch>
            <a:fillRect/>
          </a:stretch>
        </p:blipFill>
        <p:spPr>
          <a:xfrm>
            <a:off x="304800" y="1028700"/>
            <a:ext cx="8458200" cy="5543550"/>
          </a:xfrm>
          <a:prstGeom prst="rect">
            <a:avLst/>
          </a:prstGeom>
        </p:spPr>
      </p:pic>
    </p:spTree>
    <p:extLst>
      <p:ext uri="{BB962C8B-B14F-4D97-AF65-F5344CB8AC3E}">
        <p14:creationId xmlns:p14="http://schemas.microsoft.com/office/powerpoint/2010/main" val="3084488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a:hlinkClick r:id="rId2"/>
              </a:rPr>
              <a:t>http://www.surfline.com/surfing-a-to-z/rincon-history_899</a:t>
            </a:r>
            <a:r>
              <a:rPr lang="en-US" dirty="0" smtClean="0">
                <a:hlinkClick r:id="rId2"/>
              </a:rPr>
              <a:t>/</a:t>
            </a:r>
            <a:endParaRPr lang="en-US" dirty="0" smtClean="0"/>
          </a:p>
          <a:p>
            <a:pPr>
              <a:buFont typeface="Arial" pitchFamily="34" charset="0"/>
              <a:buChar char="•"/>
            </a:pPr>
            <a:r>
              <a:rPr lang="en-US" dirty="0">
                <a:hlinkClick r:id="rId3"/>
              </a:rPr>
              <a:t>http://travelingluck.com/North+America/United+States/California/_</a:t>
            </a:r>
            <a:r>
              <a:rPr lang="en-US" dirty="0" smtClean="0">
                <a:hlinkClick r:id="rId3"/>
              </a:rPr>
              <a:t>5387619_Rincon+Point.html#local_map</a:t>
            </a:r>
            <a:endParaRPr lang="en-US" dirty="0" smtClean="0"/>
          </a:p>
          <a:p>
            <a:pPr>
              <a:buFont typeface="Arial" pitchFamily="34" charset="0"/>
              <a:buChar char="•"/>
            </a:pPr>
            <a:r>
              <a:rPr lang="en-US" dirty="0">
                <a:hlinkClick r:id="rId4"/>
              </a:rPr>
              <a:t>http://</a:t>
            </a:r>
            <a:r>
              <a:rPr lang="en-US" dirty="0" smtClean="0">
                <a:hlinkClick r:id="rId4"/>
              </a:rPr>
              <a:t>www.beachcalifornia.com/rincon-point-surfing.html</a:t>
            </a:r>
            <a:endParaRPr lang="en-US" dirty="0" smtClean="0"/>
          </a:p>
          <a:p>
            <a:pPr>
              <a:buFont typeface="Arial" pitchFamily="34" charset="0"/>
              <a:buChar char="•"/>
            </a:pPr>
            <a:r>
              <a:rPr lang="en-US" dirty="0">
                <a:hlinkClick r:id="rId5"/>
              </a:rPr>
              <a:t>http://</a:t>
            </a:r>
            <a:r>
              <a:rPr lang="en-US" dirty="0" smtClean="0">
                <a:hlinkClick r:id="rId5"/>
              </a:rPr>
              <a:t>gocalifornia.about.com/od/casantabarbara/p/beach_rincon.htm</a:t>
            </a:r>
            <a:endParaRPr lang="en-US" dirty="0" smtClean="0"/>
          </a:p>
          <a:p>
            <a:pPr>
              <a:buFont typeface="Arial" pitchFamily="34" charset="0"/>
              <a:buChar char="•"/>
            </a:pPr>
            <a:r>
              <a:rPr lang="en-US" dirty="0">
                <a:hlinkClick r:id="rId6"/>
              </a:rPr>
              <a:t>http://</a:t>
            </a:r>
            <a:r>
              <a:rPr lang="en-US" dirty="0" smtClean="0">
                <a:hlinkClick r:id="rId6"/>
              </a:rPr>
              <a:t>www.santabarbaradaytrip.com/santa-barbara-surf.html</a:t>
            </a:r>
            <a:endParaRPr lang="en-US" dirty="0" smtClean="0"/>
          </a:p>
          <a:p>
            <a:pPr>
              <a:buFont typeface="Arial" pitchFamily="34" charset="0"/>
              <a:buChar char="•"/>
            </a:pPr>
            <a:r>
              <a:rPr lang="en-US" dirty="0">
                <a:hlinkClick r:id="rId7"/>
              </a:rPr>
              <a:t>http://surf.transworld.net/1000076917/features/go-there-santa-barbara-california</a:t>
            </a:r>
            <a:r>
              <a:rPr lang="en-US" dirty="0" smtClean="0">
                <a:hlinkClick r:id="rId7"/>
              </a:rPr>
              <a:t>/</a:t>
            </a:r>
            <a:endParaRPr lang="en-US" dirty="0" smtClean="0"/>
          </a:p>
          <a:p>
            <a:pPr>
              <a:buFont typeface="Arial" pitchFamily="34" charset="0"/>
              <a:buChar char="•"/>
            </a:pPr>
            <a:r>
              <a:rPr lang="en-US" dirty="0">
                <a:hlinkClick r:id="rId8"/>
              </a:rPr>
              <a:t>http://</a:t>
            </a:r>
            <a:r>
              <a:rPr lang="en-US" dirty="0" smtClean="0">
                <a:hlinkClick r:id="rId8"/>
              </a:rPr>
              <a:t>surf.solspot.com/content/surf-break-maps/adam-wright/surf-break-maps-rincon-point-santa-barbara-california</a:t>
            </a:r>
            <a:r>
              <a:rPr lang="en-US" dirty="0" smtClean="0"/>
              <a:t> </a:t>
            </a:r>
            <a:endParaRPr lang="en-US" dirty="0"/>
          </a:p>
        </p:txBody>
      </p:sp>
    </p:spTree>
    <p:extLst>
      <p:ext uri="{BB962C8B-B14F-4D97-AF65-F5344CB8AC3E}">
        <p14:creationId xmlns:p14="http://schemas.microsoft.com/office/powerpoint/2010/main" val="206496651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a:t>
            </a:r>
            <a:endParaRPr lang="en-US" dirty="0"/>
          </a:p>
        </p:txBody>
      </p:sp>
      <p:sp>
        <p:nvSpPr>
          <p:cNvPr id="3" name="Content Placeholder 2"/>
          <p:cNvSpPr>
            <a:spLocks noGrp="1"/>
          </p:cNvSpPr>
          <p:nvPr>
            <p:ph idx="1"/>
          </p:nvPr>
        </p:nvSpPr>
        <p:spPr>
          <a:xfrm>
            <a:off x="5943600" y="1219200"/>
            <a:ext cx="2933700" cy="4724400"/>
          </a:xfrm>
        </p:spPr>
        <p:txBody>
          <a:bodyPr>
            <a:normAutofit lnSpcReduction="10000"/>
          </a:bodyPr>
          <a:lstStyle/>
          <a:p>
            <a:pPr>
              <a:buFont typeface="Arial" pitchFamily="34" charset="0"/>
              <a:buChar char="•"/>
            </a:pPr>
            <a:r>
              <a:rPr lang="en-US" sz="2000" dirty="0" smtClean="0"/>
              <a:t>Located in Santa Barbara, California</a:t>
            </a:r>
          </a:p>
          <a:p>
            <a:pPr>
              <a:buFont typeface="Arial" pitchFamily="34" charset="0"/>
              <a:buChar char="•"/>
            </a:pPr>
            <a:r>
              <a:rPr lang="en-US" sz="2000" dirty="0" smtClean="0"/>
              <a:t>Hour and a half north of LA</a:t>
            </a:r>
          </a:p>
          <a:p>
            <a:pPr>
              <a:buFont typeface="Arial" pitchFamily="34" charset="0"/>
              <a:buChar char="•"/>
            </a:pPr>
            <a:r>
              <a:rPr lang="en-US" sz="2000" dirty="0" smtClean="0"/>
              <a:t>Trestles is about 2.5- 3 hours south.</a:t>
            </a:r>
          </a:p>
          <a:p>
            <a:pPr>
              <a:buFont typeface="Arial" pitchFamily="34" charset="0"/>
              <a:buChar char="•"/>
            </a:pPr>
            <a:r>
              <a:rPr lang="en-US" sz="2000" dirty="0" smtClean="0"/>
              <a:t>Located on California’s infamous highway 101</a:t>
            </a:r>
          </a:p>
          <a:p>
            <a:pPr>
              <a:buFont typeface="Arial" pitchFamily="34" charset="0"/>
              <a:buChar char="•"/>
            </a:pPr>
            <a:r>
              <a:rPr lang="en-US" sz="2000" dirty="0" smtClean="0"/>
              <a:t>Southwest usually provides best prices around 200-400 dollars.</a:t>
            </a:r>
          </a:p>
          <a:p>
            <a:pPr>
              <a:buFont typeface="Arial" pitchFamily="34" charset="0"/>
              <a:buChar char="•"/>
            </a:pPr>
            <a:r>
              <a:rPr lang="en-US" sz="2000" dirty="0" smtClean="0"/>
              <a:t>Southwest charges 50 dollars per board bag</a:t>
            </a:r>
          </a:p>
          <a:p>
            <a:pPr>
              <a:buFont typeface="Arial" pitchFamily="34" charset="0"/>
              <a:buChar char="•"/>
            </a:pPr>
            <a:endParaRPr lang="en-US" sz="2000" dirty="0" smtClean="0"/>
          </a:p>
          <a:p>
            <a:pPr>
              <a:buFont typeface="Arial" pitchFamily="34" charset="0"/>
              <a:buChar char="•"/>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838200"/>
            <a:ext cx="5275385"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5145601"/>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endParaRPr lang="en-US" dirty="0"/>
          </a:p>
        </p:txBody>
      </p:sp>
      <p:sp>
        <p:nvSpPr>
          <p:cNvPr id="4" name="Title 3"/>
          <p:cNvSpPr>
            <a:spLocks noGrp="1"/>
          </p:cNvSpPr>
          <p:nvPr>
            <p:ph type="title"/>
          </p:nvPr>
        </p:nvSpPr>
        <p:spPr/>
        <p:txBody>
          <a:bodyPr/>
          <a:lstStyle/>
          <a:p>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988" y="0"/>
            <a:ext cx="934698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214975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7520940" cy="548640"/>
          </a:xfrm>
        </p:spPr>
        <p:txBody>
          <a:bodyPr/>
          <a:lstStyle/>
          <a:p>
            <a:r>
              <a:rPr lang="en-US" dirty="0" smtClean="0"/>
              <a:t>About Rincon</a:t>
            </a:r>
            <a:endParaRPr lang="en-US" dirty="0"/>
          </a:p>
        </p:txBody>
      </p:sp>
      <p:sp>
        <p:nvSpPr>
          <p:cNvPr id="3" name="Content Placeholder 2"/>
          <p:cNvSpPr>
            <a:spLocks noGrp="1"/>
          </p:cNvSpPr>
          <p:nvPr>
            <p:ph idx="1"/>
          </p:nvPr>
        </p:nvSpPr>
        <p:spPr>
          <a:xfrm>
            <a:off x="228600" y="1295400"/>
            <a:ext cx="3977640" cy="5300171"/>
          </a:xfrm>
        </p:spPr>
        <p:txBody>
          <a:bodyPr>
            <a:normAutofit fontScale="92500" lnSpcReduction="10000"/>
          </a:bodyPr>
          <a:lstStyle/>
          <a:p>
            <a:pPr>
              <a:buFont typeface="Arial" pitchFamily="34" charset="0"/>
              <a:buChar char="•"/>
            </a:pPr>
            <a:r>
              <a:rPr lang="en-US" sz="2400" dirty="0" smtClean="0"/>
              <a:t>Was first surfed by Carpentaria lifeguards  in the 1940’s.</a:t>
            </a:r>
          </a:p>
          <a:p>
            <a:pPr>
              <a:buFont typeface="Arial" pitchFamily="34" charset="0"/>
              <a:buChar char="•"/>
            </a:pPr>
            <a:r>
              <a:rPr lang="en-US" sz="2400" dirty="0" smtClean="0"/>
              <a:t>Gained popularity across southern California after a 1953 storm was photographed pumping 10-14 foot faces around the point.</a:t>
            </a:r>
          </a:p>
          <a:p>
            <a:pPr>
              <a:buFont typeface="Arial" pitchFamily="34" charset="0"/>
              <a:buChar char="•"/>
            </a:pPr>
            <a:r>
              <a:rPr lang="en-US" sz="2400" dirty="0" smtClean="0"/>
              <a:t>Was a winter alternative to Malibu as Rincon breaks best in the winter months</a:t>
            </a:r>
          </a:p>
          <a:p>
            <a:pPr>
              <a:buFont typeface="Arial" pitchFamily="34" charset="0"/>
              <a:buChar char="•"/>
            </a:pPr>
            <a:r>
              <a:rPr lang="en-US" sz="2400" dirty="0" smtClean="0"/>
              <a:t>Home to Al Merrick, Bobby Martinez, Dane Reynolds, and Tom </a:t>
            </a:r>
            <a:r>
              <a:rPr lang="en-US" sz="2400" dirty="0" err="1" smtClean="0"/>
              <a:t>Curren</a:t>
            </a:r>
            <a:r>
              <a:rPr lang="en-US" sz="2400" dirty="0" smtClean="0"/>
              <a:t>.</a:t>
            </a:r>
          </a:p>
          <a:p>
            <a:pPr marL="0" indent="0"/>
            <a:endParaRPr lang="en-US" sz="2400" dirty="0" smtClean="0"/>
          </a:p>
          <a:p>
            <a:pPr>
              <a:buFont typeface="Arial" pitchFamily="34" charset="0"/>
              <a:buChar char="•"/>
            </a:pPr>
            <a:endParaRPr lang="en-US" sz="2400" dirty="0" smtClean="0"/>
          </a:p>
          <a:p>
            <a:pPr>
              <a:buFont typeface="Arial" pitchFamily="34" charset="0"/>
              <a:buChar char="•"/>
            </a:pPr>
            <a:endParaRPr lang="en-US" sz="2400" dirty="0" smtClean="0"/>
          </a:p>
          <a:p>
            <a:pPr>
              <a:buFont typeface="Arial" pitchFamily="34" charset="0"/>
              <a:buChar char="•"/>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74" y="0"/>
            <a:ext cx="4772025" cy="683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448509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break</a:t>
            </a:r>
            <a:endParaRPr lang="en-US" dirty="0"/>
          </a:p>
        </p:txBody>
      </p:sp>
      <p:sp>
        <p:nvSpPr>
          <p:cNvPr id="3" name="Content Placeholder 2"/>
          <p:cNvSpPr>
            <a:spLocks noGrp="1"/>
          </p:cNvSpPr>
          <p:nvPr>
            <p:ph idx="1"/>
          </p:nvPr>
        </p:nvSpPr>
        <p:spPr/>
        <p:txBody>
          <a:bodyPr>
            <a:normAutofit/>
          </a:bodyPr>
          <a:lstStyle/>
          <a:p>
            <a:pPr>
              <a:buFont typeface="Arial" pitchFamily="34" charset="0"/>
              <a:buChar char="•"/>
            </a:pPr>
            <a:r>
              <a:rPr lang="en-US" sz="2400" dirty="0" smtClean="0"/>
              <a:t>Rincon has three main breaks across the entire point.</a:t>
            </a:r>
          </a:p>
          <a:p>
            <a:pPr marL="0" indent="0"/>
            <a:endParaRPr lang="en-US"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8868814"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27396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Slater at </a:t>
            </a:r>
            <a:r>
              <a:rPr lang="en-US" dirty="0" err="1" smtClean="0"/>
              <a:t>rincon</a:t>
            </a:r>
            <a:endParaRPr lang="en-US" dirty="0"/>
          </a:p>
        </p:txBody>
      </p:sp>
      <p:pic>
        <p:nvPicPr>
          <p:cNvPr id="4" name="GwVnq_t-Wc4?version=3&amp;feature=player_detailpage"/>
          <p:cNvPicPr>
            <a:picLocks noRot="1" noChangeAspect="1"/>
          </p:cNvPicPr>
          <p:nvPr>
            <a:videoFile r:link="rId1"/>
          </p:nvPr>
        </p:nvPicPr>
        <p:blipFill>
          <a:blip r:embed="rId3"/>
          <a:stretch>
            <a:fillRect/>
          </a:stretch>
        </p:blipFill>
        <p:spPr>
          <a:xfrm>
            <a:off x="533400" y="1295400"/>
            <a:ext cx="8153400" cy="5029200"/>
          </a:xfrm>
          <a:prstGeom prst="rect">
            <a:avLst/>
          </a:prstGeom>
        </p:spPr>
      </p:pic>
    </p:spTree>
    <p:extLst>
      <p:ext uri="{BB962C8B-B14F-4D97-AF65-F5344CB8AC3E}">
        <p14:creationId xmlns:p14="http://schemas.microsoft.com/office/powerpoint/2010/main" val="199007880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520940" cy="548640"/>
          </a:xfrm>
        </p:spPr>
        <p:txBody>
          <a:bodyPr/>
          <a:lstStyle/>
          <a:p>
            <a:r>
              <a:rPr lang="en-US" dirty="0" smtClean="0"/>
              <a:t>Indicators</a:t>
            </a:r>
            <a:endParaRPr lang="en-US" dirty="0"/>
          </a:p>
        </p:txBody>
      </p:sp>
      <p:sp>
        <p:nvSpPr>
          <p:cNvPr id="3" name="Content Placeholder 2"/>
          <p:cNvSpPr>
            <a:spLocks noGrp="1"/>
          </p:cNvSpPr>
          <p:nvPr>
            <p:ph idx="1"/>
          </p:nvPr>
        </p:nvSpPr>
        <p:spPr>
          <a:xfrm>
            <a:off x="304800" y="1066800"/>
            <a:ext cx="3825240" cy="5604972"/>
          </a:xfrm>
        </p:spPr>
        <p:txBody>
          <a:bodyPr>
            <a:normAutofit fontScale="77500" lnSpcReduction="20000"/>
          </a:bodyPr>
          <a:lstStyle/>
          <a:p>
            <a:pPr marL="285750" indent="-285750">
              <a:buFont typeface="Arial" pitchFamily="34" charset="0"/>
              <a:buChar char="•"/>
            </a:pPr>
            <a:r>
              <a:rPr lang="en-US" sz="2400" dirty="0" smtClean="0"/>
              <a:t>Located on the north side of the point</a:t>
            </a:r>
          </a:p>
          <a:p>
            <a:pPr marL="285750" indent="-285750">
              <a:buFont typeface="Arial" pitchFamily="34" charset="0"/>
              <a:buChar char="•"/>
            </a:pPr>
            <a:r>
              <a:rPr lang="en-US" sz="2400" dirty="0" smtClean="0"/>
              <a:t>This is where swell first catches the land and begins to wrap around the point.</a:t>
            </a:r>
          </a:p>
          <a:p>
            <a:pPr marL="285750" indent="-285750">
              <a:buFont typeface="Arial" pitchFamily="34" charset="0"/>
              <a:buChar char="•"/>
            </a:pPr>
            <a:r>
              <a:rPr lang="en-US" sz="2400" dirty="0" smtClean="0"/>
              <a:t>Far walk from the entrance to the beach</a:t>
            </a:r>
          </a:p>
          <a:p>
            <a:pPr marL="285750" indent="-285750">
              <a:buFont typeface="Arial" pitchFamily="34" charset="0"/>
              <a:buChar char="•"/>
            </a:pPr>
            <a:r>
              <a:rPr lang="en-US" sz="2400" dirty="0" smtClean="0"/>
              <a:t>Possible to catch a wave from </a:t>
            </a:r>
            <a:r>
              <a:rPr lang="en-US" sz="2400" dirty="0" smtClean="0"/>
              <a:t>Indicators </a:t>
            </a:r>
            <a:r>
              <a:rPr lang="en-US" sz="2400" dirty="0" smtClean="0"/>
              <a:t>all the way through to the </a:t>
            </a:r>
            <a:r>
              <a:rPr lang="en-US" sz="2400" dirty="0" smtClean="0"/>
              <a:t>Cove </a:t>
            </a:r>
            <a:r>
              <a:rPr lang="en-US" sz="2400" dirty="0" smtClean="0"/>
              <a:t>and to the highway which is close to a ¼ of a mile.</a:t>
            </a:r>
          </a:p>
          <a:p>
            <a:pPr marL="285750" indent="-285750">
              <a:buFont typeface="Arial" pitchFamily="34" charset="0"/>
              <a:buChar char="•"/>
            </a:pPr>
            <a:r>
              <a:rPr lang="en-US" sz="2400" dirty="0" smtClean="0"/>
              <a:t>In bigger swells the guys looking for the crazy long ride on their guns sit out the back at Indicators. </a:t>
            </a:r>
            <a:endParaRPr lang="en-US" sz="2400" dirty="0"/>
          </a:p>
          <a:p>
            <a:pPr marL="285750" indent="-285750">
              <a:buFont typeface="Arial" pitchFamily="34" charset="0"/>
              <a:buChar char="•"/>
            </a:pPr>
            <a:r>
              <a:rPr lang="en-US" sz="2400" dirty="0" smtClean="0"/>
              <a:t>On smaller days, short boards dominate this area cause it breaks better than the Cove when its </a:t>
            </a:r>
            <a:r>
              <a:rPr lang="en-US" sz="2400" dirty="0" smtClean="0"/>
              <a:t>small.</a:t>
            </a:r>
            <a:endParaRPr lang="en-US" sz="2400" dirty="0" smtClean="0"/>
          </a:p>
          <a:p>
            <a:pPr marL="285750" indent="-285750">
              <a:buFont typeface="Arial" pitchFamily="34" charset="0"/>
              <a:buChar char="•"/>
            </a:pPr>
            <a:r>
              <a:rPr lang="en-US" sz="2400" dirty="0" smtClean="0"/>
              <a:t>Slowest part of the wave once it hits the point</a:t>
            </a:r>
          </a:p>
          <a:p>
            <a:pPr marL="0" indent="0"/>
            <a:endParaRPr lang="en-US"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762000"/>
            <a:ext cx="46482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133771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Rivermouth</a:t>
            </a:r>
            <a:r>
              <a:rPr lang="en-US" dirty="0" smtClean="0"/>
              <a:t> </a:t>
            </a:r>
            <a:endParaRPr lang="en-US" dirty="0"/>
          </a:p>
        </p:txBody>
      </p:sp>
      <p:sp>
        <p:nvSpPr>
          <p:cNvPr id="3" name="Content Placeholder 2"/>
          <p:cNvSpPr>
            <a:spLocks noGrp="1"/>
          </p:cNvSpPr>
          <p:nvPr>
            <p:ph idx="1"/>
          </p:nvPr>
        </p:nvSpPr>
        <p:spPr>
          <a:xfrm>
            <a:off x="228600" y="1100628"/>
            <a:ext cx="4038600" cy="5757372"/>
          </a:xfrm>
        </p:spPr>
        <p:txBody>
          <a:bodyPr>
            <a:normAutofit fontScale="92500"/>
          </a:bodyPr>
          <a:lstStyle/>
          <a:p>
            <a:pPr>
              <a:buFont typeface="Arial" pitchFamily="34" charset="0"/>
              <a:buChar char="•"/>
            </a:pPr>
            <a:r>
              <a:rPr lang="en-US" sz="2400" dirty="0" smtClean="0"/>
              <a:t>Located below Indicators and before the Cove</a:t>
            </a:r>
          </a:p>
          <a:p>
            <a:pPr>
              <a:buFont typeface="Arial" pitchFamily="34" charset="0"/>
              <a:buChar char="•"/>
            </a:pPr>
            <a:r>
              <a:rPr lang="en-US" sz="2400" dirty="0" smtClean="0"/>
              <a:t>Links </a:t>
            </a:r>
            <a:r>
              <a:rPr lang="en-US" sz="2400" dirty="0" smtClean="0"/>
              <a:t>Indicators </a:t>
            </a:r>
            <a:r>
              <a:rPr lang="en-US" sz="2400" dirty="0" smtClean="0"/>
              <a:t>to the </a:t>
            </a:r>
            <a:r>
              <a:rPr lang="en-US" sz="2400" dirty="0"/>
              <a:t>C</a:t>
            </a:r>
            <a:r>
              <a:rPr lang="en-US" sz="2400" dirty="0" smtClean="0"/>
              <a:t>ove</a:t>
            </a:r>
            <a:endParaRPr lang="en-US" sz="2400" dirty="0" smtClean="0"/>
          </a:p>
          <a:p>
            <a:pPr>
              <a:buFont typeface="Arial" pitchFamily="34" charset="0"/>
              <a:buChar char="•"/>
            </a:pPr>
            <a:r>
              <a:rPr lang="en-US" sz="2400" dirty="0" smtClean="0"/>
              <a:t>Breaks just off the </a:t>
            </a:r>
            <a:r>
              <a:rPr lang="en-US" sz="2400" dirty="0" err="1" smtClean="0"/>
              <a:t>Rivermouth</a:t>
            </a:r>
            <a:endParaRPr lang="en-US" sz="2400" dirty="0" smtClean="0"/>
          </a:p>
          <a:p>
            <a:pPr>
              <a:buFont typeface="Arial" pitchFamily="34" charset="0"/>
              <a:buChar char="•"/>
            </a:pPr>
            <a:r>
              <a:rPr lang="en-US" sz="2400" dirty="0" smtClean="0"/>
              <a:t>Fast</a:t>
            </a:r>
            <a:r>
              <a:rPr lang="en-US" sz="2400" dirty="0"/>
              <a:t> </a:t>
            </a:r>
            <a:r>
              <a:rPr lang="en-US" sz="2400" dirty="0" smtClean="0"/>
              <a:t>section of the wave</a:t>
            </a:r>
          </a:p>
          <a:p>
            <a:pPr>
              <a:buFont typeface="Arial" pitchFamily="34" charset="0"/>
              <a:buChar char="•"/>
            </a:pPr>
            <a:r>
              <a:rPr lang="en-US" sz="2400" dirty="0" smtClean="0"/>
              <a:t>Used to gain speed before surfers </a:t>
            </a:r>
            <a:r>
              <a:rPr lang="en-US" sz="2400" dirty="0" smtClean="0"/>
              <a:t>hit</a:t>
            </a:r>
            <a:r>
              <a:rPr lang="en-US" sz="2400" dirty="0" smtClean="0"/>
              <a:t> </a:t>
            </a:r>
            <a:r>
              <a:rPr lang="en-US" sz="2400" dirty="0" smtClean="0"/>
              <a:t>the cove</a:t>
            </a:r>
          </a:p>
          <a:p>
            <a:pPr>
              <a:buFont typeface="Arial" pitchFamily="34" charset="0"/>
              <a:buChar char="•"/>
            </a:pPr>
            <a:r>
              <a:rPr lang="en-US" sz="2400" dirty="0" smtClean="0"/>
              <a:t>Easily accessible because the </a:t>
            </a:r>
            <a:r>
              <a:rPr lang="en-US" sz="2400" dirty="0" err="1"/>
              <a:t>R</a:t>
            </a:r>
            <a:r>
              <a:rPr lang="en-US" sz="2400" dirty="0" err="1" smtClean="0"/>
              <a:t>ivermouth</a:t>
            </a:r>
            <a:r>
              <a:rPr lang="en-US" sz="2400" dirty="0" smtClean="0"/>
              <a:t> </a:t>
            </a:r>
            <a:r>
              <a:rPr lang="en-US" sz="2400" dirty="0" smtClean="0"/>
              <a:t>is mostly sand and doesn’t have as many rocks as the rest of the point. </a:t>
            </a:r>
          </a:p>
          <a:p>
            <a:pPr>
              <a:buFont typeface="Arial" pitchFamily="34" charset="0"/>
              <a:buChar char="•"/>
            </a:pPr>
            <a:r>
              <a:rPr lang="en-US" sz="2400" dirty="0" smtClean="0"/>
              <a:t>Least crowded area of Rincon because it usually closes out on a big swell</a:t>
            </a:r>
          </a:p>
          <a:p>
            <a:pPr marL="0" indent="0"/>
            <a:endParaRPr lang="en-US" sz="2400" dirty="0"/>
          </a:p>
          <a:p>
            <a:pPr marL="0" indent="0"/>
            <a:endParaRPr lang="en-US" dirty="0" smtClean="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1" y="152400"/>
            <a:ext cx="4660899"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426942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cove</a:t>
            </a:r>
            <a:endParaRPr lang="en-US" dirty="0"/>
          </a:p>
        </p:txBody>
      </p:sp>
      <p:sp>
        <p:nvSpPr>
          <p:cNvPr id="3" name="Content Placeholder 2"/>
          <p:cNvSpPr>
            <a:spLocks noGrp="1"/>
          </p:cNvSpPr>
          <p:nvPr>
            <p:ph idx="1"/>
          </p:nvPr>
        </p:nvSpPr>
        <p:spPr>
          <a:xfrm>
            <a:off x="228600" y="1100628"/>
            <a:ext cx="3657600" cy="5528772"/>
          </a:xfrm>
        </p:spPr>
        <p:txBody>
          <a:bodyPr>
            <a:normAutofit/>
          </a:bodyPr>
          <a:lstStyle/>
          <a:p>
            <a:pPr>
              <a:buFont typeface="Arial" pitchFamily="34" charset="0"/>
              <a:buChar char="•"/>
            </a:pPr>
            <a:r>
              <a:rPr lang="en-US" dirty="0" smtClean="0"/>
              <a:t>The more west the swell, the better</a:t>
            </a:r>
          </a:p>
          <a:p>
            <a:pPr>
              <a:buFont typeface="Arial" pitchFamily="34" charset="0"/>
              <a:buChar char="•"/>
            </a:pPr>
            <a:r>
              <a:rPr lang="en-US" dirty="0" smtClean="0"/>
              <a:t>The more sand in the </a:t>
            </a:r>
            <a:r>
              <a:rPr lang="en-US" dirty="0" smtClean="0"/>
              <a:t>Cove</a:t>
            </a:r>
            <a:r>
              <a:rPr lang="en-US" dirty="0" smtClean="0"/>
              <a:t>, the better the wave</a:t>
            </a:r>
          </a:p>
          <a:p>
            <a:pPr>
              <a:buFont typeface="Arial" pitchFamily="34" charset="0"/>
              <a:buChar char="•"/>
            </a:pPr>
            <a:r>
              <a:rPr lang="en-US" dirty="0" smtClean="0"/>
              <a:t>It’s a flawless section of the wave that starts halfway up the point </a:t>
            </a:r>
          </a:p>
          <a:p>
            <a:pPr>
              <a:buFont typeface="Arial" pitchFamily="34" charset="0"/>
              <a:buChar char="•"/>
            </a:pPr>
            <a:r>
              <a:rPr lang="en-US" dirty="0" smtClean="0"/>
              <a:t>Funnels through the inside part of the point and into the straight part of the beach that runs along highway 101</a:t>
            </a:r>
          </a:p>
          <a:p>
            <a:pPr>
              <a:buFont typeface="Arial" pitchFamily="34" charset="0"/>
              <a:buChar char="•"/>
            </a:pPr>
            <a:r>
              <a:rPr lang="en-US" dirty="0" smtClean="0"/>
              <a:t>Most crowded part of the point  and very hard to get position on a wave</a:t>
            </a:r>
          </a:p>
          <a:p>
            <a:pPr>
              <a:buFont typeface="Arial" pitchFamily="34" charset="0"/>
              <a:buChar char="•"/>
            </a:pPr>
            <a:r>
              <a:rPr lang="en-US" dirty="0" smtClean="0"/>
              <a:t>Guys often connecting waves from </a:t>
            </a:r>
            <a:r>
              <a:rPr lang="en-US" dirty="0" smtClean="0"/>
              <a:t>Indicators </a:t>
            </a:r>
            <a:r>
              <a:rPr lang="en-US" dirty="0" smtClean="0"/>
              <a:t>and the </a:t>
            </a:r>
            <a:r>
              <a:rPr lang="en-US" dirty="0" err="1" smtClean="0"/>
              <a:t>Ri</a:t>
            </a:r>
            <a:r>
              <a:rPr lang="en-US" dirty="0" err="1" smtClean="0"/>
              <a:t>vermouth</a:t>
            </a:r>
            <a:r>
              <a:rPr lang="en-US" dirty="0" smtClean="0"/>
              <a:t>  </a:t>
            </a:r>
            <a:r>
              <a:rPr lang="en-US" dirty="0" smtClean="0"/>
              <a:t>to the </a:t>
            </a:r>
            <a:r>
              <a:rPr lang="en-US" dirty="0" smtClean="0"/>
              <a:t>Cove </a:t>
            </a:r>
            <a:r>
              <a:rPr lang="en-US" dirty="0" smtClean="0"/>
              <a:t>make for a difficult wave to catch in an already crowded area.</a:t>
            </a:r>
          </a:p>
          <a:p>
            <a:pPr>
              <a:buFont typeface="Arial" pitchFamily="34" charset="0"/>
              <a:buChar char="•"/>
            </a:pPr>
            <a:r>
              <a:rPr lang="en-US" dirty="0" smtClean="0"/>
              <a:t>Best chance to surf the </a:t>
            </a:r>
            <a:r>
              <a:rPr lang="en-US" dirty="0" smtClean="0"/>
              <a:t>Cove </a:t>
            </a:r>
            <a:r>
              <a:rPr lang="en-US" dirty="0" smtClean="0"/>
              <a:t>is when the peaks aren’t connecting and it’s a smaller day.</a:t>
            </a:r>
          </a:p>
          <a:p>
            <a:pPr marL="0" indent="0"/>
            <a:endParaRPr lang="en-US"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838200"/>
            <a:ext cx="48387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137070"/>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2038</TotalTime>
  <Words>791</Words>
  <Application>Microsoft Office PowerPoint</Application>
  <PresentationFormat>On-screen Show (4:3)</PresentationFormat>
  <Paragraphs>91</Paragraphs>
  <Slides>19</Slides>
  <Notes>0</Notes>
  <HiddenSlides>0</HiddenSlides>
  <MMClips>2</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Angles</vt:lpstr>
      <vt:lpstr>PowerPoint Presentation</vt:lpstr>
      <vt:lpstr>Location</vt:lpstr>
      <vt:lpstr>PowerPoint Presentation</vt:lpstr>
      <vt:lpstr>About Rincon</vt:lpstr>
      <vt:lpstr>The break</vt:lpstr>
      <vt:lpstr>Slater at rincon</vt:lpstr>
      <vt:lpstr>Indicators</vt:lpstr>
      <vt:lpstr>Rivermouth </vt:lpstr>
      <vt:lpstr>The cove</vt:lpstr>
      <vt:lpstr>Paddling out</vt:lpstr>
      <vt:lpstr>The wave</vt:lpstr>
      <vt:lpstr>Swell</vt:lpstr>
      <vt:lpstr>Swell</vt:lpstr>
      <vt:lpstr>Swell</vt:lpstr>
      <vt:lpstr>Bathymetry</vt:lpstr>
      <vt:lpstr>Hazards</vt:lpstr>
      <vt:lpstr>Rincon</vt:lpstr>
      <vt:lpstr>Dane Reynolds at Rincon</vt:lpstr>
      <vt:lpstr>Sources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garguilm</cp:lastModifiedBy>
  <cp:revision>28</cp:revision>
  <dcterms:created xsi:type="dcterms:W3CDTF">2011-10-18T22:28:21Z</dcterms:created>
  <dcterms:modified xsi:type="dcterms:W3CDTF">2011-11-01T18:13:13Z</dcterms:modified>
</cp:coreProperties>
</file>